
<file path=[Content_Types].xml><?xml version="1.0" encoding="utf-8"?>
<Types xmlns="http://schemas.openxmlformats.org/package/2006/content-types">
  <Default Extension="png" ContentType="image/png"/>
  <Default Extension="png&amp;ehk=B0JWb1NkLqj485FOHZHx7w&amp;r=0&amp;pid=OfficeInsert" ContentType="image/png"/>
  <Default Extension="png&amp;ehk=Kz87eOrv97Zc0grQYY99jw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png&amp;ehk=Etp12" ContentType="image/png"/>
  <Default Extension="gif" ContentType="image/gif"/>
  <Default Extension="png&amp;ehk=TjU6" ContentType="image/p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6"/>
  </p:notesMasterIdLst>
  <p:handoutMasterIdLst>
    <p:handoutMasterId r:id="rId27"/>
  </p:handoutMasterIdLst>
  <p:sldIdLst>
    <p:sldId id="369" r:id="rId5"/>
    <p:sldId id="388" r:id="rId6"/>
    <p:sldId id="372" r:id="rId7"/>
    <p:sldId id="373" r:id="rId8"/>
    <p:sldId id="391" r:id="rId9"/>
    <p:sldId id="385" r:id="rId10"/>
    <p:sldId id="379" r:id="rId11"/>
    <p:sldId id="374" r:id="rId12"/>
    <p:sldId id="376" r:id="rId13"/>
    <p:sldId id="387" r:id="rId14"/>
    <p:sldId id="383" r:id="rId15"/>
    <p:sldId id="377" r:id="rId16"/>
    <p:sldId id="375" r:id="rId17"/>
    <p:sldId id="384" r:id="rId18"/>
    <p:sldId id="381" r:id="rId19"/>
    <p:sldId id="382" r:id="rId20"/>
    <p:sldId id="386" r:id="rId21"/>
    <p:sldId id="389" r:id="rId22"/>
    <p:sldId id="392" r:id="rId23"/>
    <p:sldId id="380" r:id="rId24"/>
    <p:sldId id="3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Z5+PQm0Vv0WWf2k2EuGDg==" hashData="RcilMAJAxt3GjW9LHrJbaKA+Zhc/wn95j1Dpm8CH85DS2FkzkEzVGXiTOZNMjp6TmuC9FYjAabufFsyi2eXl9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51075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77256" autoAdjust="0"/>
  </p:normalViewPr>
  <p:slideViewPr>
    <p:cSldViewPr snapToGrid="0">
      <p:cViewPr varScale="1">
        <p:scale>
          <a:sx n="70" d="100"/>
          <a:sy n="70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84"/>
    </p:cViewPr>
  </p:sorterViewPr>
  <p:notesViewPr>
    <p:cSldViewPr snapToGrid="0">
      <p:cViewPr varScale="1">
        <p:scale>
          <a:sx n="70" d="100"/>
          <a:sy n="70" d="100"/>
        </p:scale>
        <p:origin x="2481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F3F5B-A13B-45CA-9150-34D46B54CEA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v. 2016R2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208F7-D29F-41BA-9D44-8DE8873A3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419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3E04-9AC9-4B65-A5CC-9D6161DADA75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v. 2016R2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4D161-B6A0-4134-9968-39A7BB2CB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Principal SharePoint Architect for BlueChip Consulting Group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http://www.bluechip-llc.com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SharePoint MVP for 9 years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SharePoint Microsoft Certified Master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Author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Developer’s Guide to WSS 3.0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MOSS 2007 Best Practices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MCTS: WSS 3.0 Configuration Study Guide (70-631)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SharePoint 2010 Development for Office 365 </a:t>
            </a:r>
          </a:p>
          <a:p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Contact Information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Email: Paul.Stork@bluechip-llc.com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Blog: http://dontPaPanic.com/blog</a:t>
            </a:r>
          </a:p>
          <a:p>
            <a:pPr lvl="1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Twitter: @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PStork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BF194-E1E0-46C4-B0DA-7729D5CEB9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v. 2016R2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4D161-B6A0-4134-9968-39A7BB2CB5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0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v. 2016R2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4D161-B6A0-4134-9968-39A7BB2CB5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24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v. 2016R2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4D161-B6A0-4134-9968-39A7BB2CB5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4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575" y="1381300"/>
            <a:ext cx="8212975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826" y="3812975"/>
            <a:ext cx="8212975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346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Layout - Title and Conten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7392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3443"/>
            <a:ext cx="8382000" cy="66479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47244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5458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4191001"/>
            <a:ext cx="8410575" cy="1248803"/>
          </a:xfrm>
        </p:spPr>
        <p:txBody>
          <a:bodyPr rtlCol="0"/>
          <a:lstStyle>
            <a:lvl1pPr>
              <a:defRPr sz="1500"/>
            </a:lvl1pPr>
            <a:lvl2pPr>
              <a:defRPr sz="135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6713" y="1463039"/>
            <a:ext cx="8410575" cy="1248803"/>
          </a:xfrm>
        </p:spPr>
        <p:txBody>
          <a:bodyPr rtlCol="0"/>
          <a:lstStyle>
            <a:lvl1pPr>
              <a:defRPr sz="1500"/>
            </a:lvl1pPr>
            <a:lvl2pPr>
              <a:defRPr sz="135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22566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2"/>
            <a:ext cx="8382000" cy="664797"/>
          </a:xfrm>
        </p:spPr>
        <p:txBody>
          <a:bodyPr/>
          <a:lstStyle>
            <a:lvl1pPr algn="r">
              <a:defRPr sz="48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 rot="20820000">
            <a:off x="713477" y="1796434"/>
            <a:ext cx="4114800" cy="3086100"/>
          </a:xfrm>
          <a:noFill/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US" dirty="0"/>
          </a:p>
        </p:txBody>
      </p:sp>
      <p:pic>
        <p:nvPicPr>
          <p:cNvPr id="9" name="Rectangle 175105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invGray">
          <a:xfrm>
            <a:off x="5581650" y="4259220"/>
            <a:ext cx="3086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53336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Section Slide"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600" y="2698723"/>
            <a:ext cx="8212975" cy="68562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050" b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601" y="3384350"/>
            <a:ext cx="8212975" cy="461665"/>
          </a:xfrm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5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3" y="686053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0" i="1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5793247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1786"/>
            <a:ext cx="9144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5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1361"/>
            <a:ext cx="8382000" cy="664797"/>
          </a:xfrm>
        </p:spPr>
        <p:txBody>
          <a:bodyPr/>
          <a:lstStyle>
            <a:lvl1pPr>
              <a:defRPr sz="4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8382000" cy="2052870"/>
          </a:xfrm>
        </p:spPr>
        <p:txBody>
          <a:bodyPr/>
          <a:lstStyle>
            <a:lvl1pPr marL="461963" indent="-461963">
              <a:lnSpc>
                <a:spcPct val="100000"/>
              </a:lnSpc>
              <a:spcAft>
                <a:spcPts val="450"/>
              </a:spcAft>
              <a:defRPr sz="3200"/>
            </a:lvl1pPr>
            <a:lvl2pPr marL="744538" indent="-295275">
              <a:lnSpc>
                <a:spcPct val="100000"/>
              </a:lnSpc>
              <a:spcAft>
                <a:spcPts val="450"/>
              </a:spcAft>
              <a:defRPr sz="2400"/>
            </a:lvl2pPr>
            <a:lvl3pPr marL="1027113" indent="-301625">
              <a:lnSpc>
                <a:spcPct val="100000"/>
              </a:lnSpc>
              <a:spcAft>
                <a:spcPts val="450"/>
              </a:spcAft>
              <a:defRPr/>
            </a:lvl3pPr>
            <a:lvl4pPr>
              <a:lnSpc>
                <a:spcPct val="100000"/>
              </a:lnSpc>
              <a:spcAft>
                <a:spcPts val="300"/>
              </a:spcAft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028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1786"/>
            <a:ext cx="9144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5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1361"/>
            <a:ext cx="8382000" cy="664797"/>
          </a:xfrm>
        </p:spPr>
        <p:txBody>
          <a:bodyPr/>
          <a:lstStyle>
            <a:lvl1pPr>
              <a:defRPr sz="4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8382000" cy="1892826"/>
          </a:xfrm>
        </p:spPr>
        <p:txBody>
          <a:bodyPr/>
          <a:lstStyle>
            <a:lvl1pPr marL="461963" indent="-461963">
              <a:spcAft>
                <a:spcPts val="450"/>
              </a:spcAft>
              <a:defRPr sz="3200"/>
            </a:lvl1pPr>
            <a:lvl2pPr marL="744538" indent="-295275">
              <a:spcAft>
                <a:spcPts val="450"/>
              </a:spcAft>
              <a:defRPr sz="2400"/>
            </a:lvl2pPr>
            <a:lvl3pPr marL="1027113" indent="-301625">
              <a:spcAft>
                <a:spcPts val="450"/>
              </a:spcAft>
              <a:defRPr/>
            </a:lvl3pPr>
            <a:lvl4pPr>
              <a:spcAft>
                <a:spcPts val="3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96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799"/>
            <a:ext cx="8382000" cy="5029201"/>
          </a:xfrm>
        </p:spPr>
        <p:txBody>
          <a:bodyPr>
            <a:normAutofit/>
          </a:bodyPr>
          <a:lstStyle>
            <a:lvl1pPr marL="457200" indent="-457200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3200" kern="12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739775" indent="-295275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2400" kern="12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089025" indent="-301625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1800" kern="12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371600" indent="-258763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1600" kern="12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600200" indent="-252413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defRPr lang="en-US" sz="1600" kern="12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23604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2"/>
            <a:ext cx="9144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5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9577"/>
            <a:ext cx="8382000" cy="664797"/>
          </a:xfrm>
        </p:spPr>
        <p:txBody>
          <a:bodyPr/>
          <a:lstStyle>
            <a:lvl1pPr>
              <a:defRPr sz="4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447799"/>
            <a:ext cx="4114800" cy="4669972"/>
          </a:xfrm>
        </p:spPr>
        <p:txBody>
          <a:bodyPr/>
          <a:lstStyle>
            <a:lvl1pPr marL="254982" indent="-254982">
              <a:lnSpc>
                <a:spcPct val="90000"/>
              </a:lnSpc>
              <a:defRPr sz="2100"/>
            </a:lvl1pPr>
            <a:lvl2pPr marL="505004" indent="-244068">
              <a:lnSpc>
                <a:spcPct val="90000"/>
              </a:lnSpc>
              <a:defRPr sz="1800"/>
            </a:lvl2pPr>
            <a:lvl3pPr marL="715339" indent="-216288">
              <a:lnSpc>
                <a:spcPct val="90000"/>
              </a:lnSpc>
              <a:defRPr sz="1500"/>
            </a:lvl3pPr>
            <a:lvl4pPr marL="920714" indent="-205375">
              <a:lnSpc>
                <a:spcPct val="90000"/>
              </a:lnSpc>
              <a:defRPr sz="1350"/>
            </a:lvl4pPr>
            <a:lvl5pPr marL="1137002" indent="-210335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799"/>
            <a:ext cx="4114800" cy="4669971"/>
          </a:xfrm>
        </p:spPr>
        <p:txBody>
          <a:bodyPr/>
          <a:lstStyle>
            <a:lvl1pPr marL="260936" indent="-260936">
              <a:lnSpc>
                <a:spcPct val="90000"/>
              </a:lnSpc>
              <a:defRPr sz="2100"/>
            </a:lvl1pPr>
            <a:lvl2pPr marL="505004" indent="-254982">
              <a:lnSpc>
                <a:spcPct val="90000"/>
              </a:lnSpc>
              <a:defRPr sz="1800"/>
            </a:lvl2pPr>
            <a:lvl3pPr marL="721292" indent="-227202">
              <a:lnSpc>
                <a:spcPct val="90000"/>
              </a:lnSpc>
              <a:defRPr sz="1500"/>
            </a:lvl3pPr>
            <a:lvl4pPr marL="920714" indent="-199422">
              <a:lnSpc>
                <a:spcPct val="90000"/>
              </a:lnSpc>
              <a:defRPr sz="1350"/>
            </a:lvl4pPr>
            <a:lvl5pPr marL="1137002" indent="-205375">
              <a:lnSpc>
                <a:spcPct val="9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97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"/>
            <a:ext cx="9144000" cy="112394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5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29577"/>
            <a:ext cx="8382000" cy="664797"/>
          </a:xfrm>
        </p:spPr>
        <p:txBody>
          <a:bodyPr/>
          <a:lstStyle>
            <a:lvl1pPr>
              <a:defRPr sz="4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80613"/>
            <a:ext cx="4114800" cy="25968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5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272656"/>
            <a:ext cx="4114800" cy="1153008"/>
          </a:xfrm>
        </p:spPr>
        <p:txBody>
          <a:bodyPr/>
          <a:lstStyle>
            <a:lvl1pPr marL="211328" indent="-211328">
              <a:defRPr sz="1725"/>
            </a:lvl1pPr>
            <a:lvl2pPr marL="421664" indent="-199422">
              <a:defRPr sz="1500"/>
            </a:lvl2pPr>
            <a:lvl3pPr marL="610172" indent="-182555">
              <a:defRPr sz="1350"/>
            </a:lvl3pPr>
            <a:lvl4pPr marL="787766" indent="-171642">
              <a:defRPr sz="1275"/>
            </a:lvl4pPr>
            <a:lvl5pPr marL="959408" indent="-154775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880613"/>
            <a:ext cx="4117019" cy="259686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5" b="1"/>
            </a:lvl1pPr>
            <a:lvl2pPr marL="342887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72656"/>
            <a:ext cx="4117974" cy="1153008"/>
          </a:xfrm>
        </p:spPr>
        <p:txBody>
          <a:bodyPr/>
          <a:lstStyle>
            <a:lvl1pPr marL="222241" indent="-222241">
              <a:defRPr sz="1725"/>
            </a:lvl1pPr>
            <a:lvl2pPr marL="427616" indent="-205375">
              <a:defRPr sz="1500"/>
            </a:lvl2pPr>
            <a:lvl3pPr marL="616124" indent="-183548">
              <a:defRPr sz="1350"/>
            </a:lvl3pPr>
            <a:lvl4pPr marL="787766" indent="-177595">
              <a:defRPr sz="1275"/>
            </a:lvl4pPr>
            <a:lvl5pPr marL="959408" indent="-165689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216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81417"/>
            <a:ext cx="8382000" cy="498598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>
              <a:defRPr b="1" cap="none" spc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152402"/>
            <a:ext cx="1565588" cy="31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762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&amp;ehk=TjU6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&amp;ehk=Etp12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&amp;ehk=Kz87eOrv97Zc0grQYY99jw&amp;r=0&amp;pid=OfficeInsert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&amp;ehk=B0JWb1NkLqj485FOHZHx7w&amp;r=0&amp;pid=OfficeInsert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13443"/>
            <a:ext cx="83820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82000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259348" y="5927508"/>
            <a:ext cx="762174" cy="83839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90500" y="6519677"/>
            <a:ext cx="23241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Computerfont" pitchFamily="2" charset="0"/>
                <a:ea typeface="+mn-ea"/>
                <a:cs typeface="+mn-cs"/>
              </a:rPr>
              <a:t>Don’t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Computerfont" pitchFamily="2" charset="0"/>
                <a:ea typeface="+mn-ea"/>
                <a:cs typeface="+mn-cs"/>
              </a:rPr>
              <a:t>Pa..Panic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642"/>
                </a:solidFill>
                <a:effectLst/>
                <a:uLnTx/>
                <a:uFillTx/>
                <a:latin typeface="Computerfont" pitchFamily="2" charset="0"/>
                <a:ea typeface="+mn-ea"/>
                <a:cs typeface="+mn-cs"/>
              </a:rPr>
              <a:t> Consulting</a:t>
            </a:r>
          </a:p>
        </p:txBody>
      </p:sp>
    </p:spTree>
    <p:extLst>
      <p:ext uri="{BB962C8B-B14F-4D97-AF65-F5344CB8AC3E}">
        <p14:creationId xmlns:p14="http://schemas.microsoft.com/office/powerpoint/2010/main" val="230385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80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ransition>
    <p:fade/>
  </p:transition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3600" b="0" kern="1200" cap="none" spc="-113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345281" indent="-345281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41747" indent="-29646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1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44166" indent="-302419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18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203722" indent="-259556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15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456135" indent="-252413" algn="l" defTabSz="685772" rtl="0" eaLnBrk="1" latinLnBrk="0" hangingPunct="1">
        <a:lnSpc>
          <a:spcPct val="90000"/>
        </a:lnSpc>
        <a:spcBef>
          <a:spcPct val="20000"/>
        </a:spcBef>
        <a:buFontTx/>
        <a:buBlip>
          <a:blip r:embed="rId21"/>
        </a:buBlip>
        <a:defRPr sz="15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Deploy-the-new-OneDrive-sync-client-in-an-enterprise-environment-3f3a511c-30c6-404a-98bf-76f95c51966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upport.office.com/en-us/article/Administrative-settings-for-the-new-OneDrive-sync-client-0ecb2cf5-8882-42b3-a6e9-be6bda30899c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office.com/en-us/article/Administrative-settings-for-the-new-OneDrive-sync-client-0ecb2cf5-8882-42b3-a6e9-be6bda30899c?ui=en-US&amp;rs=en-US&amp;ad=US#remoteaccessgpoenabled" TargetMode="External"/><Relationship Id="rId3" Type="http://schemas.openxmlformats.org/officeDocument/2006/relationships/hyperlink" Target="https://support.office.com/en-us/article/Administrative-settings-for-the-new-OneDrive-sync-client-0ecb2cf5-8882-42b3-a6e9-be6bda30899c?ui=en-US&amp;rs=en-US&amp;ad=US#enableenterpriseupdate" TargetMode="External"/><Relationship Id="rId7" Type="http://schemas.openxmlformats.org/officeDocument/2006/relationships/hyperlink" Target="https://support.office.com/en-us/article/Administrative-settings-for-the-new-OneDrive-sync-client-0ecb2cf5-8882-42b3-a6e9-be6bda30899c?ui=en-US&amp;rs=en-US&amp;ad=US#enableholdthefile" TargetMode="External"/><Relationship Id="rId2" Type="http://schemas.openxmlformats.org/officeDocument/2006/relationships/hyperlink" Target="https://support.office.com/en-us/article/Administrative-settings-for-the-new-OneDrive-sync-client-0ecb2cf5-8882-42b3-a6e9-be6bda30899c?ui=en-US&amp;rs=en-US&amp;ad=US#enableallocsiclie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office.com/en-us/article/Administrative-settings-for-the-new-OneDrive-sync-client-0ecb2cf5-8882-42b3-a6e9-be6bda30899c?ui=en-US&amp;rs=en-US&amp;ad=US#defaultrootdir" TargetMode="External"/><Relationship Id="rId5" Type="http://schemas.openxmlformats.org/officeDocument/2006/relationships/hyperlink" Target="https://support.office.com/en-us/article/Administrative-settings-for-the-new-OneDrive-sync-client-0ecb2cf5-8882-42b3-a6e9-be6bda30899c?ui=en-US&amp;rs=en-US&amp;ad=US#disablepersonalsync" TargetMode="External"/><Relationship Id="rId4" Type="http://schemas.openxmlformats.org/officeDocument/2006/relationships/hyperlink" Target="https://support.office.com/en-us/article/Administrative-settings-for-the-new-OneDrive-sync-client-0ecb2cf5-8882-42b3-a6e9-be6bda30899c?ui=en-US&amp;rs=en-US&amp;ad=US#disablecustomroot" TargetMode="External"/><Relationship Id="rId9" Type="http://schemas.openxmlformats.org/officeDocument/2006/relationships/hyperlink" Target="https://support.office.com/en-us/article/Administrative-settings-for-the-new-OneDrive-sync-client-0ecb2cf5-8882-42b3-a6e9-be6bda30899c?ui=en-US&amp;rs=en-US&amp;ad=US#maxbandwidth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office.com/2017/05/11/introducing-onedrive-files-on-demand-and-additional-features-making-it-easier-to-access-and-share-files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&amp;ehk=Etp12"/><Relationship Id="rId7" Type="http://schemas.openxmlformats.org/officeDocument/2006/relationships/image" Target="../media/image7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&amp;ehk=Kz87eOrv97Zc0grQYY99jw&amp;r=0&amp;pid=OfficeInsert"/><Relationship Id="rId5" Type="http://schemas.openxmlformats.org/officeDocument/2006/relationships/image" Target="../media/image5.png&amp;ehk=B0JWb1NkLqj485FOHZHx7w&amp;r=0&amp;pid=OfficeInsert"/><Relationship Id="rId4" Type="http://schemas.openxmlformats.org/officeDocument/2006/relationships/image" Target="../media/image4.png&amp;ehk=TjU6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va.microsoft.com/en-us/training-courses/onedrive-for-business-store-sync-and-share-your-work-files-8527?l=OB1Ov6mz_8704984382" TargetMode="External"/><Relationship Id="rId2" Type="http://schemas.openxmlformats.org/officeDocument/2006/relationships/hyperlink" Target="http://diagnostics.outlook.com/#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New-OneDrive-sync-client-release-notes-845dcf18-f921-435e-bf28-4e24b95e5fc0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Transition-from-the-previous-OneDrive-for-Business-sync-client-4100df3a-0c96-464f-b0a8-c20de34da6f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ECM 104 - OneDrive for Business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manage Sharing and Syncing with the Next Gen client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13604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the Groove Client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419344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First Time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85763" indent="-385763">
              <a:buFont typeface="+mj-lt"/>
              <a:buAutoNum type="arabicParenR"/>
            </a:pPr>
            <a:r>
              <a:rPr lang="en-US" sz="2800" dirty="0"/>
              <a:t>Enter your email address</a:t>
            </a:r>
          </a:p>
          <a:p>
            <a:pPr marL="385763" indent="-385763">
              <a:buFont typeface="+mj-lt"/>
              <a:buAutoNum type="arabicParenR"/>
            </a:pPr>
            <a:r>
              <a:rPr lang="en-US" sz="2800" dirty="0"/>
              <a:t>Choose </a:t>
            </a:r>
          </a:p>
          <a:p>
            <a:pPr lvl="1"/>
            <a:r>
              <a:rPr lang="en-US" dirty="0"/>
              <a:t>Personal – OneDrive</a:t>
            </a:r>
          </a:p>
          <a:p>
            <a:pPr lvl="1"/>
            <a:r>
              <a:rPr lang="en-US" dirty="0"/>
              <a:t>Work or School – OneDrive for Business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69" y="3770532"/>
            <a:ext cx="2824183" cy="23003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432" y="4117375"/>
            <a:ext cx="2824183" cy="22979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356319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Limitations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8382000" cy="477137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dirty="0"/>
              <a:t>Invalid Characters in File Names - #, %, &lt;, &gt;, :, ", |, ?, *, /, \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Invalid Folder Names - _t, _w, forms(can’t be in the root)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File Size – Up to 15GB for each file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Sync folder must be local – can’t sync to network mapped drive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Library Settings – Can’t sync library with IRM or Checkout required (SP libraries synced as </a:t>
            </a:r>
            <a:r>
              <a:rPr lang="en-US" sz="3100" dirty="0" err="1"/>
              <a:t>ReadOnly</a:t>
            </a:r>
            <a:r>
              <a:rPr lang="en-US" sz="3100" dirty="0"/>
              <a:t> with Checkout)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Roaming, Mandatory, and Temporary profiles not supported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Not supported on Virtual Desktop Infrastructure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7344" y="5988341"/>
            <a:ext cx="8127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https://support.microsoft.com/en-us/help/3125202/restrictions-and-limitations-when-you-sync-files-and-folders</a:t>
            </a:r>
          </a:p>
        </p:txBody>
      </p:sp>
    </p:spTree>
    <p:extLst>
      <p:ext uri="{BB962C8B-B14F-4D97-AF65-F5344CB8AC3E}">
        <p14:creationId xmlns:p14="http://schemas.microsoft.com/office/powerpoint/2010/main" val="42154390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in the Enterprise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8382000" cy="44779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Pre-installed on Windows 10</a:t>
            </a:r>
          </a:p>
          <a:p>
            <a:pPr>
              <a:lnSpc>
                <a:spcPct val="120000"/>
              </a:lnSpc>
            </a:pPr>
            <a:r>
              <a:rPr lang="en-US" dirty="0"/>
              <a:t>Use System Center Configuration Manager to deploy the new OneDrive sync client</a:t>
            </a:r>
            <a:endParaRPr lang="en-US" dirty="0">
              <a:hlinkClick r:id="rId3"/>
            </a:endParaRPr>
          </a:p>
          <a:p>
            <a:pPr>
              <a:lnSpc>
                <a:spcPct val="120000"/>
              </a:lnSpc>
            </a:pPr>
            <a:r>
              <a:rPr lang="en-US" dirty="0"/>
              <a:t>Sample SCCM file - </a:t>
            </a:r>
            <a:r>
              <a:rPr lang="en-US" dirty="0">
                <a:hlinkClick r:id="rId4"/>
              </a:rPr>
              <a:t>https://go.microsoft.com/fwlink/p/?LinkId=824069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2291" y="5925711"/>
            <a:ext cx="699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https://support.office.com/en-us/article/Deploy-the-new-OneDrive-sync-client-in-an-enterprise-environment-3f3a511c-30c6-404a-98bf-76f95c519668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0734911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using GPOs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47798"/>
            <a:ext cx="8382000" cy="4702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User Configuration GPO settings:</a:t>
            </a:r>
          </a:p>
          <a:p>
            <a:pPr lvl="1"/>
            <a:r>
              <a:rPr lang="en-US" dirty="0">
                <a:hlinkClick r:id="rId2"/>
              </a:rPr>
              <a:t>Coauthoring and in-app sharing for Office files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Configure OneDrive.exe to receive updates after consumer production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Prevent users from changing the location of their OneDrive folder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Prevent users from configuring personal OneDrive accounts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Set the default location for the OneDrive folder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7"/>
              </a:rPr>
              <a:t>Users can choose how to handle Office files in conflict</a:t>
            </a:r>
            <a:r>
              <a:rPr lang="en-US" dirty="0"/>
              <a:t> </a:t>
            </a:r>
          </a:p>
          <a:p>
            <a:r>
              <a:rPr lang="en-US" dirty="0"/>
              <a:t>Computer Configuration GPO settings:</a:t>
            </a:r>
          </a:p>
          <a:p>
            <a:pPr lvl="1"/>
            <a:r>
              <a:rPr lang="en-US" dirty="0">
                <a:hlinkClick r:id="rId8"/>
              </a:rPr>
              <a:t>Prevent users from using the remote file fetch feature to access files on the computer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9"/>
              </a:rPr>
              <a:t>Set the maximum percentage of upload bandwidth that OneDrive.exe uses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33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OneDrive Admin Center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3704364" cy="1892826"/>
          </a:xfrm>
        </p:spPr>
        <p:txBody>
          <a:bodyPr/>
          <a:lstStyle/>
          <a:p>
            <a:r>
              <a:rPr lang="en-US" dirty="0"/>
              <a:t>Globally disable the Sync button</a:t>
            </a:r>
          </a:p>
          <a:p>
            <a:r>
              <a:rPr lang="en-US" dirty="0"/>
              <a:t>Limit Workstations</a:t>
            </a:r>
          </a:p>
          <a:p>
            <a:pPr lvl="1"/>
            <a:r>
              <a:rPr lang="en-US" dirty="0"/>
              <a:t>Allow Sync only to whitelisted domains</a:t>
            </a:r>
          </a:p>
          <a:p>
            <a:pPr lvl="1"/>
            <a:r>
              <a:rPr lang="en-US" dirty="0"/>
              <a:t>Block Sync on Mac OS</a:t>
            </a:r>
          </a:p>
          <a:p>
            <a:r>
              <a:rPr lang="en-US" dirty="0"/>
              <a:t>Limit File types by extension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64" y="1447799"/>
            <a:ext cx="4677636" cy="3270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588410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 Admin Center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OneDrive for Business experience – Classic or New</a:t>
            </a:r>
          </a:p>
          <a:p>
            <a:r>
              <a:rPr lang="en-US" dirty="0"/>
              <a:t>Globally hide the Sync button</a:t>
            </a:r>
          </a:p>
          <a:p>
            <a:r>
              <a:rPr lang="en-US" dirty="0"/>
              <a:t>Force Old or New Client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790" y="3882266"/>
            <a:ext cx="6126419" cy="2177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62185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2"/>
            <a:ext cx="8382000" cy="664797"/>
          </a:xfrm>
        </p:spPr>
        <p:txBody>
          <a:bodyPr/>
          <a:lstStyle/>
          <a:p>
            <a:r>
              <a:rPr lang="en-US" dirty="0"/>
              <a:t>Office 365 Admin Settings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r="1186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4589463"/>
            <a:ext cx="7886700" cy="3323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2541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OneDrive – </a:t>
            </a:r>
            <a:r>
              <a:rPr lang="en-US"/>
              <a:t>Files On-Demand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8382000" cy="4250394"/>
          </a:xfrm>
        </p:spPr>
        <p:txBody>
          <a:bodyPr/>
          <a:lstStyle/>
          <a:p>
            <a:r>
              <a:rPr lang="en-US" dirty="0"/>
              <a:t>#1 requested feature on </a:t>
            </a:r>
            <a:r>
              <a:rPr lang="en-US" dirty="0" err="1"/>
              <a:t>UserVoice</a:t>
            </a:r>
            <a:endParaRPr lang="en-US" dirty="0"/>
          </a:p>
          <a:p>
            <a:r>
              <a:rPr lang="en-US" dirty="0"/>
              <a:t>Coming with Windows 10 Fall Creator Update</a:t>
            </a:r>
          </a:p>
          <a:p>
            <a:r>
              <a:rPr lang="en-US" dirty="0"/>
              <a:t>Online &amp; Offline files visible in File Explorer</a:t>
            </a:r>
          </a:p>
          <a:p>
            <a:pPr lvl="1"/>
            <a:r>
              <a:rPr lang="en-US" dirty="0"/>
              <a:t>Open Online files directly</a:t>
            </a:r>
          </a:p>
          <a:p>
            <a:pPr lvl="1"/>
            <a:r>
              <a:rPr lang="en-US" dirty="0"/>
              <a:t>Select files to sync</a:t>
            </a:r>
          </a:p>
          <a:p>
            <a:r>
              <a:rPr lang="en-US" dirty="0"/>
              <a:t>Also for IOS and Android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8515" y="5924811"/>
            <a:ext cx="711478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hlinkClick r:id="rId2"/>
              </a:rPr>
              <a:t>https://blogs.office.com/2017/05/11/introducing-onedrive-files-on-demand-and-additional-features-making-it-easier-to-access-and-share-files/</a:t>
            </a:r>
            <a:endParaRPr lang="en-US" sz="1100" dirty="0">
              <a:gradFill>
                <a:gsLst>
                  <a:gs pos="0">
                    <a:schemeClr val="tx1"/>
                  </a:gs>
                  <a:gs pos="86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528328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-100208"/>
            <a:ext cx="9144000" cy="695820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42"/>
            <a:ext cx="9144000" cy="6106159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381000" y="2527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6857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50" b="0" kern="1200" cap="none" spc="-113">
                <a:ln w="3175"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Files On Demand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248427" y="5163086"/>
            <a:ext cx="8382000" cy="4250394"/>
          </a:xfrm>
          <a:prstGeom prst="rect">
            <a:avLst/>
          </a:prstGeom>
        </p:spPr>
        <p:txBody>
          <a:bodyPr/>
          <a:lstStyle>
            <a:lvl1pPr marL="345281" indent="-345281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641747" indent="-296466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4166" indent="-302419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722" indent="-259556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6135" indent="-252413" algn="l" defTabSz="685772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7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874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4" indent="-171443" algn="l" defTabSz="6857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Controlled in Windows Explorer, Not OneDrive Sync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Uses the Sync Client to manage files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650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2672" r="10557" b="9765"/>
          <a:stretch/>
        </p:blipFill>
        <p:spPr>
          <a:xfrm>
            <a:off x="222051" y="1371598"/>
            <a:ext cx="1635323" cy="2001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1647" y="1371599"/>
            <a:ext cx="2286000" cy="2286000"/>
          </a:xfrm>
          <a:prstGeom prst="rect">
            <a:avLst/>
          </a:prstGeom>
          <a:solidFill>
            <a:srgbClr val="E42B06"/>
          </a:solidFill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Owner/Principal Architect</a:t>
            </a: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</a:t>
            </a: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Pa..Panic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Consulting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http://www.dontpapanic.com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1647" y="3859714"/>
            <a:ext cx="2286000" cy="2286000"/>
          </a:xfrm>
          <a:prstGeom prst="rect">
            <a:avLst/>
          </a:prstGeom>
          <a:solidFill>
            <a:srgbClr val="0099FF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 Community Contributor</a:t>
            </a:r>
          </a:p>
          <a:p>
            <a:pPr algn="ctr"/>
            <a:endParaRPr lang="en-US" sz="135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Technet</a:t>
            </a: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Forums</a:t>
            </a: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MSDN Forums</a:t>
            </a:r>
          </a:p>
          <a:p>
            <a:pPr marL="114300" lvl="2" indent="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Yammer Groups</a:t>
            </a:r>
          </a:p>
          <a:p>
            <a:pPr algn="ctr"/>
            <a:endParaRPr lang="en-US" sz="825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0887" y="3859714"/>
            <a:ext cx="2286000" cy="2286000"/>
          </a:xfrm>
          <a:prstGeom prst="rect">
            <a:avLst/>
          </a:prstGeom>
          <a:solidFill>
            <a:srgbClr val="FFCC00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 Information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Email: 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pstork@att.net</a:t>
            </a:r>
          </a:p>
          <a:p>
            <a:endParaRPr lang="fr-FR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Blog: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http://dontPaPanic.com/blog</a:t>
            </a:r>
          </a:p>
          <a:p>
            <a:endParaRPr lang="fr-FR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Twitter: </a:t>
            </a:r>
            <a:b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11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@</a:t>
            </a:r>
            <a:r>
              <a:rPr lang="fr-FR" sz="11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PStork</a:t>
            </a:r>
            <a:endParaRPr lang="en-US" sz="11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0887" y="1371599"/>
            <a:ext cx="2286000" cy="2286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t">
            <a:noAutofit/>
          </a:bodyPr>
          <a:lstStyle/>
          <a:p>
            <a:pPr algn="ctr"/>
            <a:endParaRPr lang="en-US" sz="675" dirty="0">
              <a:solidFill>
                <a:schemeClr val="tx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Author</a:t>
            </a:r>
          </a:p>
          <a:p>
            <a:pPr algn="ctr"/>
            <a:endParaRPr lang="en-US" sz="67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Developer’s Guide to WSS 3.0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MOSS 2007 Best Practices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MCTS: WSS 3.0 Configuration Study Guide (70-631)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SharePoint 2010 Development for Office 365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811" y="198500"/>
            <a:ext cx="583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65000"/>
                  </a:schemeClr>
                </a:solidFill>
              </a:rPr>
              <a:t>Paul Papanek Stork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14571" y="1371599"/>
            <a:ext cx="1777819" cy="3886201"/>
            <a:chOff x="9476956" y="510294"/>
            <a:chExt cx="2194666" cy="5132835"/>
          </a:xfrm>
        </p:grpSpPr>
        <p:sp>
          <p:nvSpPr>
            <p:cNvPr id="7" name="Rectangle 6"/>
            <p:cNvSpPr/>
            <p:nvPr/>
          </p:nvSpPr>
          <p:spPr>
            <a:xfrm>
              <a:off x="9476957" y="532738"/>
              <a:ext cx="2194665" cy="511039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4857" y="1538864"/>
              <a:ext cx="1323253" cy="9924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6956" y="510294"/>
              <a:ext cx="2194665" cy="8854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36007" y="4159071"/>
              <a:ext cx="1340952" cy="13409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36007" y="2674711"/>
              <a:ext cx="1340952" cy="1340952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154" y="2006317"/>
            <a:ext cx="847060" cy="674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8231" y="1371600"/>
            <a:ext cx="1813594" cy="7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443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&amp; Tips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47798"/>
            <a:ext cx="8382000" cy="49530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 Microsoft Support and Recovery Assistant for Office 365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2"/>
              </a:rPr>
              <a:t>http://diagnostics.outlook.com/#/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MVA course - OneDrive for Business: Store, Sync, and Share Your Work Files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hlinkClick r:id="rId3"/>
              </a:rPr>
              <a:t>https://mva.microsoft.com/en-us/training-courses/onedrive-for-business-store-sync-and-share-your-work-files-8527?l=OB1Ov6mz_8704984382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Watch your </a:t>
            </a:r>
            <a:r>
              <a:rPr lang="en-US" dirty="0" err="1"/>
              <a:t>diskspace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Limit the Libraries you Sync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Sync Selected Folders from OneDrive</a:t>
            </a:r>
          </a:p>
        </p:txBody>
      </p:sp>
    </p:spTree>
    <p:extLst>
      <p:ext uri="{BB962C8B-B14F-4D97-AF65-F5344CB8AC3E}">
        <p14:creationId xmlns:p14="http://schemas.microsoft.com/office/powerpoint/2010/main" val="393790645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1987"/>
          <p:cNvSpPr>
            <a:spLocks noGrp="1" noChangeArrowheads="1"/>
          </p:cNvSpPr>
          <p:nvPr>
            <p:ph type="ctrTitle"/>
          </p:nvPr>
        </p:nvSpPr>
        <p:spPr>
          <a:xfrm>
            <a:off x="473826" y="354162"/>
            <a:ext cx="8212975" cy="152349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6600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Questions?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2955" y="3122130"/>
            <a:ext cx="5090614" cy="2220969"/>
          </a:xfrm>
          <a:solidFill>
            <a:schemeClr val="bg1">
              <a:alpha val="51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  <a:tabLst>
                <a:tab pos="4741863" algn="r"/>
              </a:tabLst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Contact Info</a:t>
            </a:r>
          </a:p>
          <a:p>
            <a:pPr lvl="1" algn="l">
              <a:spcAft>
                <a:spcPts val="1200"/>
              </a:spcAft>
              <a:tabLst>
                <a:tab pos="4741863" algn="r"/>
              </a:tabLs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Email:	 pstork@att.net</a:t>
            </a:r>
          </a:p>
          <a:p>
            <a:pPr lvl="1" algn="l">
              <a:spcAft>
                <a:spcPts val="1200"/>
              </a:spcAft>
              <a:tabLst>
                <a:tab pos="4741863" algn="r"/>
              </a:tabLs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Blog: 	http://dontPaPanic.com/blog</a:t>
            </a:r>
          </a:p>
          <a:p>
            <a:pPr lvl="1" algn="l">
              <a:spcAft>
                <a:spcPts val="1200"/>
              </a:spcAft>
              <a:tabLst>
                <a:tab pos="4741863" algn="r"/>
              </a:tabLst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Twitter: 	@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</a:rPr>
              <a:t>PStork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4572000" algn="r"/>
              </a:tabLst>
            </a:pPr>
            <a:endParaRPr lang="en-US" dirty="0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38" y="1397521"/>
            <a:ext cx="2697898" cy="44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12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47798"/>
            <a:ext cx="8382000" cy="4765111"/>
          </a:xfrm>
        </p:spPr>
        <p:txBody>
          <a:bodyPr>
            <a:normAutofit fontScale="85000" lnSpcReduction="10000"/>
          </a:bodyPr>
          <a:lstStyle/>
          <a:p>
            <a:pPr marL="463550" indent="-463550">
              <a:spcAft>
                <a:spcPts val="1200"/>
              </a:spcAft>
            </a:pPr>
            <a:r>
              <a:rPr lang="en-US" sz="3200" dirty="0"/>
              <a:t>Current Next Gen Sync client features</a:t>
            </a:r>
          </a:p>
          <a:p>
            <a:pPr marL="463550" indent="-463550">
              <a:spcAft>
                <a:spcPts val="1200"/>
              </a:spcAft>
            </a:pPr>
            <a:r>
              <a:rPr lang="en-US" sz="3200" dirty="0"/>
              <a:t>Which Version do I Have?</a:t>
            </a:r>
          </a:p>
          <a:p>
            <a:pPr marL="463550" indent="-463550">
              <a:spcAft>
                <a:spcPts val="1200"/>
              </a:spcAft>
            </a:pPr>
            <a:r>
              <a:rPr lang="en-US" sz="3200" dirty="0"/>
              <a:t>Prerequisites for Next Gen Sync</a:t>
            </a:r>
          </a:p>
          <a:p>
            <a:pPr marL="463550" indent="-463550">
              <a:spcAft>
                <a:spcPts val="1200"/>
              </a:spcAft>
            </a:pPr>
            <a:r>
              <a:rPr lang="en-US" sz="3200" dirty="0"/>
              <a:t>Installation and Setup</a:t>
            </a:r>
          </a:p>
          <a:p>
            <a:pPr marL="463550" indent="-463550">
              <a:spcAft>
                <a:spcPts val="1200"/>
              </a:spcAft>
            </a:pPr>
            <a:r>
              <a:rPr lang="en-US" sz="3200" dirty="0"/>
              <a:t>Current Limitations</a:t>
            </a:r>
          </a:p>
          <a:p>
            <a:pPr marL="463550" indent="-463550">
              <a:spcAft>
                <a:spcPts val="1200"/>
              </a:spcAft>
            </a:pPr>
            <a:r>
              <a:rPr lang="en-US" sz="3200" dirty="0"/>
              <a:t>Automating Installation and Configuration</a:t>
            </a:r>
          </a:p>
          <a:p>
            <a:pPr marL="463550" indent="-463550">
              <a:spcAft>
                <a:spcPts val="1200"/>
              </a:spcAft>
            </a:pPr>
            <a:r>
              <a:rPr lang="en-US" sz="3200" dirty="0"/>
              <a:t>Managing in the Enterprise</a:t>
            </a:r>
          </a:p>
          <a:p>
            <a:pPr marL="463550" indent="-463550">
              <a:spcAft>
                <a:spcPts val="1200"/>
              </a:spcAft>
            </a:pPr>
            <a:r>
              <a:rPr lang="en-US" dirty="0"/>
              <a:t>What’s Coming Soon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774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Do?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8382000" cy="461479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Sync Selected Personal OneDrive Folders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Sync Selected OneDrive for Business Folders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Sync SharePoint Online Libraries and Folders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Extends co-authoring support with Office 2016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3200" dirty="0"/>
              <a:t>Coming Soon – Files On Demand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Windows Creator Edition – Fall 2017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826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on the Roadmap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8382000" cy="29007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On-premises Support</a:t>
            </a:r>
          </a:p>
          <a:p>
            <a:pPr>
              <a:lnSpc>
                <a:spcPct val="100000"/>
              </a:lnSpc>
            </a:pPr>
            <a:r>
              <a:rPr lang="en-US" dirty="0"/>
              <a:t>Shared with Me Folder</a:t>
            </a:r>
          </a:p>
          <a:p>
            <a:pPr>
              <a:lnSpc>
                <a:spcPct val="100000"/>
              </a:lnSpc>
            </a:pPr>
            <a:r>
              <a:rPr lang="en-US" dirty="0"/>
              <a:t>SharePoint Libraries with Information Rights Management (IRM)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590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Files and Folders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" b="1880"/>
          <a:stretch>
            <a:fillRect/>
          </a:stretch>
        </p:blipFill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523550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229600" y="5711868"/>
            <a:ext cx="914400" cy="114613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Client Do I Have?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273175"/>
            <a:ext cx="8497888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01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Versions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47799"/>
            <a:ext cx="8382000" cy="43848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Office Prerequisite for latest build</a:t>
            </a:r>
          </a:p>
          <a:p>
            <a:pPr lvl="1"/>
            <a:r>
              <a:rPr lang="en-US" dirty="0"/>
              <a:t>Office 365 </a:t>
            </a:r>
            <a:r>
              <a:rPr lang="en-US" dirty="0" err="1"/>
              <a:t>ProPlus</a:t>
            </a:r>
            <a:r>
              <a:rPr lang="en-US" dirty="0"/>
              <a:t> - 16.0.7167.2</a:t>
            </a:r>
          </a:p>
          <a:p>
            <a:pPr lvl="1"/>
            <a:r>
              <a:rPr lang="en-US" dirty="0"/>
              <a:t>Office 2016 MSI - 16.0.4432.1</a:t>
            </a:r>
          </a:p>
          <a:p>
            <a:pPr lvl="1"/>
            <a:r>
              <a:rPr lang="en-US" dirty="0"/>
              <a:t>Office 2013 MSI/C2R - 15.0.4859.1</a:t>
            </a:r>
          </a:p>
          <a:p>
            <a:r>
              <a:rPr lang="en-US" dirty="0"/>
              <a:t>Recent updates</a:t>
            </a:r>
          </a:p>
          <a:p>
            <a:pPr lvl="1"/>
            <a:r>
              <a:rPr lang="en-US" dirty="0"/>
              <a:t>Build 17.3.6816.0313 – Windows 10 Creators Update only</a:t>
            </a:r>
          </a:p>
          <a:p>
            <a:pPr lvl="1"/>
            <a:r>
              <a:rPr lang="en-US" dirty="0"/>
              <a:t>Build 17.3.6799.0327 – reliability and stability fixes – Current</a:t>
            </a:r>
          </a:p>
          <a:p>
            <a:pPr lvl="1"/>
            <a:r>
              <a:rPr lang="en-US" dirty="0"/>
              <a:t>Build 17.3.6743.1212 – Sync SharePoint Online Libraries</a:t>
            </a:r>
          </a:p>
          <a:p>
            <a:pPr lvl="1"/>
            <a:r>
              <a:rPr lang="en-US" dirty="0"/>
              <a:t>Build 17.3.6378.0329 – Support for Win 8.1 – 3/30/2016</a:t>
            </a:r>
          </a:p>
          <a:p>
            <a:pPr lvl="1"/>
            <a:r>
              <a:rPr lang="en-US" dirty="0"/>
              <a:t>Other Previous Builds focused on reliability and bug fixes -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32664"/>
            <a:ext cx="581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https://support.office.com/en-us/article/New-OneDrive-sync-client-release-notes-845dcf18-f921-435e-bf28-4e24b95e5fc0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480252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Clients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447797"/>
            <a:ext cx="8382000" cy="4806957"/>
          </a:xfrm>
        </p:spPr>
        <p:txBody>
          <a:bodyPr/>
          <a:lstStyle/>
          <a:p>
            <a:r>
              <a:rPr lang="en-US" dirty="0"/>
              <a:t>Automatic</a:t>
            </a:r>
          </a:p>
          <a:p>
            <a:pPr lvl="1"/>
            <a:r>
              <a:rPr lang="en-US" dirty="0"/>
              <a:t>Download from Office 365 (Click to Run), Microsoft Download, or native on Windows 10</a:t>
            </a:r>
          </a:p>
          <a:p>
            <a:pPr lvl="1"/>
            <a:r>
              <a:rPr lang="en-US" dirty="0"/>
              <a:t>Current version should update and transition (remove Groove) when you update Office to the latest version.</a:t>
            </a:r>
          </a:p>
          <a:p>
            <a:r>
              <a:rPr lang="en-US" dirty="0"/>
              <a:t>Manual </a:t>
            </a:r>
          </a:p>
          <a:p>
            <a:pPr lvl="1"/>
            <a:r>
              <a:rPr lang="en-US" dirty="0"/>
              <a:t>‘OneDrive.exe /takeover’ at command prompt</a:t>
            </a:r>
          </a:p>
          <a:p>
            <a:pPr lvl="1"/>
            <a:r>
              <a:rPr lang="en-US" dirty="0"/>
              <a:t>Requires local Admin </a:t>
            </a:r>
          </a:p>
          <a:p>
            <a:pPr lvl="1"/>
            <a:r>
              <a:rPr lang="en-US" dirty="0"/>
              <a:t>Will trigger a takeover if the Next Gen client is loaded.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23867"/>
            <a:ext cx="7272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https://support.office.com/en-us/article/Transition-from-the-previous-OneDrive-for-Business-sync-client-4100df3a-0c96-464f-b0a8-c20de34da6fa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529549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PSPHX_template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14425D"/>
      </a:hlink>
      <a:folHlink>
        <a:srgbClr val="464646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4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68a10b5c8e4d85ac630a5d0896fc3d xmlns="e2692c95-e544-4f2f-834d-b4a7d732d62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b6e217b2-20d5-4382-9883-436a6279edb4</TermId>
        </TermInfo>
      </Terms>
    </lc68a10b5c8e4d85ac630a5d0896fc3d>
    <TaxCatchAll xmlns="557e33ca-d230-4e4a-9228-12a73b3865b3">
      <Value>50</Value>
    </TaxCatchAll>
    <Best_x0020_of_x0020_Bread xmlns="e2692c95-e544-4f2f-834d-b4a7d732d62b">false</Best_x0020_of_x0020_Bread>
    <gc7b145c286742d1981e533869f69ffe xmlns="e2692c95-e544-4f2f-834d-b4a7d732d62b">
      <Terms xmlns="http://schemas.microsoft.com/office/infopath/2007/PartnerControls"/>
    </gc7b145c286742d1981e533869f69ffe>
    <md861ea33380466ab59f34d32f93a24d xmlns="e2692c95-e544-4f2f-834d-b4a7d732d62b">
      <Terms xmlns="http://schemas.microsoft.com/office/infopath/2007/PartnerControls"/>
    </md861ea33380466ab59f34d32f93a24d>
    <Featured xmlns="28f7853a-070b-4fb9-a0ed-3fa33262d269">true</Featur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lueMind Document" ma:contentTypeID="0x010100795F841017AA674E96CA8A68BF1977AC00E36B1966CA077C43B939416D17933AE1" ma:contentTypeVersion="18" ma:contentTypeDescription="BlueMind documentation examples and best of breed collateral." ma:contentTypeScope="" ma:versionID="9940ee32ed11c55cdc1b5168b2df9109">
  <xsd:schema xmlns:xsd="http://www.w3.org/2001/XMLSchema" xmlns:xs="http://www.w3.org/2001/XMLSchema" xmlns:p="http://schemas.microsoft.com/office/2006/metadata/properties" xmlns:ns2="557e33ca-d230-4e4a-9228-12a73b3865b3" xmlns:ns3="e2692c95-e544-4f2f-834d-b4a7d732d62b" xmlns:ns4="28f7853a-070b-4fb9-a0ed-3fa33262d269" targetNamespace="http://schemas.microsoft.com/office/2006/metadata/properties" ma:root="true" ma:fieldsID="feec870289022e31d007eaa1cefe166d" ns2:_="" ns3:_="" ns4:_="">
    <xsd:import namespace="557e33ca-d230-4e4a-9228-12a73b3865b3"/>
    <xsd:import namespace="e2692c95-e544-4f2f-834d-b4a7d732d62b"/>
    <xsd:import namespace="28f7853a-070b-4fb9-a0ed-3fa33262d269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d861ea33380466ab59f34d32f93a24d" minOccurs="0"/>
                <xsd:element ref="ns3:gc7b145c286742d1981e533869f69ffe" minOccurs="0"/>
                <xsd:element ref="ns3:lc68a10b5c8e4d85ac630a5d0896fc3d" minOccurs="0"/>
                <xsd:element ref="ns3:Best_x0020_of_x0020_Bread" minOccurs="0"/>
                <xsd:element ref="ns3:SharedWithUsers" minOccurs="0"/>
                <xsd:element ref="ns3:SharedWithDetails" minOccurs="0"/>
                <xsd:element ref="ns4:Featured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e33ca-d230-4e4a-9228-12a73b3865b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352efcd7-5770-417a-804a-1963587c8250}" ma:internalName="TaxCatchAll" ma:showField="CatchAllData" ma:web="e2692c95-e544-4f2f-834d-b4a7d732d6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352efcd7-5770-417a-804a-1963587c8250}" ma:internalName="TaxCatchAllLabel" ma:readOnly="true" ma:showField="CatchAllDataLabel" ma:web="e2692c95-e544-4f2f-834d-b4a7d732d6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692c95-e544-4f2f-834d-b4a7d732d62b" elementFormDefault="qualified">
    <xsd:import namespace="http://schemas.microsoft.com/office/2006/documentManagement/types"/>
    <xsd:import namespace="http://schemas.microsoft.com/office/infopath/2007/PartnerControls"/>
    <xsd:element name="md861ea33380466ab59f34d32f93a24d" ma:index="10" nillable="true" ma:taxonomy="true" ma:internalName="md861ea33380466ab59f34d32f93a24d" ma:taxonomyFieldName="BlueMind_x0020_Context" ma:displayName="BlueMind Context" ma:readOnly="false" ma:default="" ma:fieldId="{6d861ea3-3380-466a-b59f-34d32f93a24d}" ma:taxonomyMulti="true" ma:sspId="71f84205-2f31-47f5-a6f6-1c7186697017" ma:termSetId="dbd653e9-1fc8-44f8-91e5-408f25e050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7b145c286742d1981e533869f69ffe" ma:index="12" nillable="true" ma:taxonomy="true" ma:internalName="gc7b145c286742d1981e533869f69ffe" ma:taxonomyFieldName="BlueMind_x0020_Type" ma:displayName="BlueMind Type" ma:readOnly="false" ma:default="" ma:fieldId="{0c7b145c-2867-42d1-981e-533869f69ffe}" ma:taxonomyMulti="true" ma:sspId="71f84205-2f31-47f5-a6f6-1c7186697017" ma:termSetId="e3dd636b-eb42-4884-8a47-02335d48492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c68a10b5c8e4d85ac630a5d0896fc3d" ma:index="14" ma:taxonomy="true" ma:internalName="lc68a10b5c8e4d85ac630a5d0896fc3d" ma:taxonomyFieldName="BlueMind_x0020_Doc_x0020_Type" ma:displayName="BlueMind Doc Type" ma:indexed="true" ma:readOnly="false" ma:default="" ma:fieldId="{5c68a10b-5c8e-4d85-ac63-0a5d0896fc3d}" ma:sspId="71f84205-2f31-47f5-a6f6-1c7186697017" ma:termSetId="9b0497f3-d350-40fb-afd2-97bcbb946db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est_x0020_of_x0020_Bread" ma:index="16" nillable="true" ma:displayName="Best of Breed" ma:default="0" ma:internalName="Best_x0020_of_x0020_Bread" ma:readOnly="false">
      <xsd:simpleType>
        <xsd:restriction base="dms:Boolean"/>
      </xsd:simple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7853a-070b-4fb9-a0ed-3fa33262d269" elementFormDefault="qualified">
    <xsd:import namespace="http://schemas.microsoft.com/office/2006/documentManagement/types"/>
    <xsd:import namespace="http://schemas.microsoft.com/office/infopath/2007/PartnerControls"/>
    <xsd:element name="Featured" ma:index="19" nillable="true" ma:displayName="Featured" ma:default="0" ma:internalName="Featur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F512C7-52E7-4EE2-A708-FD28EFCB5A5C}">
  <ds:schemaRefs>
    <ds:schemaRef ds:uri="28f7853a-070b-4fb9-a0ed-3fa33262d26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57e33ca-d230-4e4a-9228-12a73b3865b3"/>
    <ds:schemaRef ds:uri="e2692c95-e544-4f2f-834d-b4a7d732d62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A50B82-322F-4F50-A990-279998679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e33ca-d230-4e4a-9228-12a73b3865b3"/>
    <ds:schemaRef ds:uri="e2692c95-e544-4f2f-834d-b4a7d732d62b"/>
    <ds:schemaRef ds:uri="28f7853a-070b-4fb9-a0ed-3fa33262d2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60F2D5-CF73-4138-96D6-A77149D231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894</Words>
  <Application>Microsoft Office PowerPoint</Application>
  <PresentationFormat>On-screen Show (4:3)</PresentationFormat>
  <Paragraphs>163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Computerfont</vt:lpstr>
      <vt:lpstr>Segoe UI</vt:lpstr>
      <vt:lpstr>SPSPHX_template</vt:lpstr>
      <vt:lpstr>ECM 104 - OneDrive for Business</vt:lpstr>
      <vt:lpstr>PowerPoint Presentation</vt:lpstr>
      <vt:lpstr>Agenda</vt:lpstr>
      <vt:lpstr>What Does It Do?</vt:lpstr>
      <vt:lpstr>Still on the Roadmap</vt:lpstr>
      <vt:lpstr>Sync Files and Folders  </vt:lpstr>
      <vt:lpstr>Which Client Do I Have?</vt:lpstr>
      <vt:lpstr>Understanding the Versions</vt:lpstr>
      <vt:lpstr>Transitioning Clients</vt:lpstr>
      <vt:lpstr>Removing the Groove Client </vt:lpstr>
      <vt:lpstr>Running the First Time</vt:lpstr>
      <vt:lpstr>Current Limitations</vt:lpstr>
      <vt:lpstr>Installing in the Enterprise</vt:lpstr>
      <vt:lpstr>Manage using GPOs</vt:lpstr>
      <vt:lpstr>New OneDrive Admin Center</vt:lpstr>
      <vt:lpstr>SharePoint Admin Center</vt:lpstr>
      <vt:lpstr>Office 365 Admin Settings </vt:lpstr>
      <vt:lpstr>OneDrive – Files On-Demand</vt:lpstr>
      <vt:lpstr>PowerPoint Presentation</vt:lpstr>
      <vt:lpstr>Troubleshooting &amp; Tips</vt:lpstr>
      <vt:lpstr>Questions?</vt:lpstr>
    </vt:vector>
  </TitlesOfParts>
  <Company>BCCG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Presentation</dc:title>
  <dc:creator>Willse, Kathryn</dc:creator>
  <cp:lastModifiedBy>Paul Stork</cp:lastModifiedBy>
  <cp:revision>73</cp:revision>
  <dcterms:created xsi:type="dcterms:W3CDTF">2017-01-05T14:28:26Z</dcterms:created>
  <dcterms:modified xsi:type="dcterms:W3CDTF">2017-05-31T17:42:00Z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0x010100795F841017AA674E96CA8A68BF1977AC00E36B1966CA077C43B939416D17933AE1</vt:lpwstr>
  </property>
  <property fmtid="{D5CDD505-2E9C-101B-9397-08002B2CF9AE}" pid="3" name="BlueMind Context">
    <vt:lpwstr/>
  </property>
  <property fmtid="{D5CDD505-2E9C-101B-9397-08002B2CF9AE}" pid="4" name="BlueMind Type">
    <vt:lpwstr/>
  </property>
  <property fmtid="{D5CDD505-2E9C-101B-9397-08002B2CF9AE}" pid="5" name="BlueMind Doc Type">
    <vt:lpwstr>50;#PowerPoint|b6e217b2-20d5-4382-9883-436a6279edb4</vt:lpwstr>
  </property>
</Properties>
</file>